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01" r:id="rId5"/>
  </p:sldMasterIdLst>
  <p:notesMasterIdLst>
    <p:notesMasterId r:id="rId30"/>
  </p:notesMasterIdLst>
  <p:sldIdLst>
    <p:sldId id="259" r:id="rId6"/>
    <p:sldId id="284" r:id="rId7"/>
    <p:sldId id="258" r:id="rId8"/>
    <p:sldId id="330" r:id="rId9"/>
    <p:sldId id="327" r:id="rId10"/>
    <p:sldId id="479" r:id="rId11"/>
    <p:sldId id="478" r:id="rId12"/>
    <p:sldId id="335" r:id="rId13"/>
    <p:sldId id="484" r:id="rId14"/>
    <p:sldId id="485" r:id="rId15"/>
    <p:sldId id="486" r:id="rId16"/>
    <p:sldId id="487" r:id="rId17"/>
    <p:sldId id="483" r:id="rId18"/>
    <p:sldId id="488" r:id="rId19"/>
    <p:sldId id="489" r:id="rId20"/>
    <p:sldId id="490" r:id="rId21"/>
    <p:sldId id="336" r:id="rId22"/>
    <p:sldId id="480" r:id="rId23"/>
    <p:sldId id="477" r:id="rId24"/>
    <p:sldId id="265" r:id="rId25"/>
    <p:sldId id="491" r:id="rId26"/>
    <p:sldId id="493" r:id="rId27"/>
    <p:sldId id="492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8BDAC-389F-472D-BF7B-0AC58E00B8CC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4D11-3075-4F0F-91C4-500D56915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B9BDD-991F-4E73-AD6C-B75089BFD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2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B9BDD-991F-4E73-AD6C-B75089BFD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6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2023/3/7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7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15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8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3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8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1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2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2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8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3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F1349F8-6CCE-4816-AB9B-6FA20852CC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C749-6F16-B3A5-3707-C52C6A7B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4129-DCAF-2976-38B2-795DC515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0E55-FEEA-A8B5-E1E5-EB5BAECBA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D882-3121-4548-B59D-9CEBC2377A2A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D6EC-2C33-2DD9-AC3E-FB0A14B51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C04D-21D3-BDAF-0AC8-BB35B9D4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0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24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"/>
            <a:ext cx="12192000" cy="6862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7711" r="35880" b="63412"/>
          <a:stretch/>
        </p:blipFill>
        <p:spPr>
          <a:xfrm>
            <a:off x="3776053" y="1841379"/>
            <a:ext cx="4340180" cy="1249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BD64BA-C678-47ED-AB91-428BBB1F8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82" y="1028294"/>
            <a:ext cx="7864522" cy="969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2C668E-6D68-482E-AABB-B0A1133111C6}"/>
              </a:ext>
            </a:extLst>
          </p:cNvPr>
          <p:cNvSpPr txBox="1"/>
          <p:nvPr/>
        </p:nvSpPr>
        <p:spPr>
          <a:xfrm>
            <a:off x="1899258" y="422778"/>
            <a:ext cx="839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1769" y="4043100"/>
            <a:ext cx="1803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.VnAristote" panose="020B7200000000000000" pitchFamily="34" charset="0"/>
              </a:rPr>
              <a:t>Tiết</a:t>
            </a:r>
            <a:r>
              <a:rPr lang="en-US" sz="4400" dirty="0" smtClean="0">
                <a:latin typeface=".VnAristote" panose="020B7200000000000000" pitchFamily="34" charset="0"/>
              </a:rPr>
              <a:t> 3</a:t>
            </a:r>
            <a:endParaRPr lang="en-US" sz="4400" dirty="0"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4022407" y="221945"/>
            <a:ext cx="3782192" cy="585351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Luật chơi</a:t>
            </a:r>
            <a:r>
              <a:rPr kumimoji="0" lang="vi-VN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10957"/>
              </p:ext>
            </p:extLst>
          </p:nvPr>
        </p:nvGraphicFramePr>
        <p:xfrm>
          <a:off x="655703" y="856963"/>
          <a:ext cx="10515600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112062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– 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11trong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“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86702907"/>
                  </a:ext>
                </a:extLst>
              </a:tr>
            </a:tbl>
          </a:graphicData>
        </a:graphic>
      </p:graphicFrame>
      <p:pic>
        <p:nvPicPr>
          <p:cNvPr id="7" name="Graphic 15">
            <a:extLst>
              <a:ext uri="{FF2B5EF4-FFF2-40B4-BE49-F238E27FC236}">
                <a16:creationId xmlns:a16="http://schemas.microsoft.com/office/drawing/2014/main" id="{9F530DC1-3FF2-4E97-9DE6-BF5DEE1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10541383" y="5280337"/>
            <a:ext cx="1470021" cy="15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15">
            <a:extLst>
              <a:ext uri="{FF2B5EF4-FFF2-40B4-BE49-F238E27FC236}">
                <a16:creationId xmlns:a16="http://schemas.microsoft.com/office/drawing/2014/main" id="{9F530DC1-3FF2-4E97-9DE6-BF5DEE1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10541383" y="5280337"/>
            <a:ext cx="1470021" cy="1571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78596" b="84410"/>
          <a:stretch/>
        </p:blipFill>
        <p:spPr>
          <a:xfrm rot="21251924">
            <a:off x="274203" y="68973"/>
            <a:ext cx="1570535" cy="1473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-410" r="63173" b="84820"/>
          <a:stretch/>
        </p:blipFill>
        <p:spPr>
          <a:xfrm>
            <a:off x="10890303" y="-6627"/>
            <a:ext cx="1330669" cy="1667899"/>
          </a:xfrm>
          <a:prstGeom prst="rect">
            <a:avLst/>
          </a:prstGeom>
          <a:ln w="38100">
            <a:noFill/>
          </a:ln>
        </p:spPr>
      </p:pic>
      <p:pic>
        <p:nvPicPr>
          <p:cNvPr id="10242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7" b="53368"/>
          <a:stretch/>
        </p:blipFill>
        <p:spPr bwMode="auto">
          <a:xfrm>
            <a:off x="1949979" y="300378"/>
            <a:ext cx="3922710" cy="31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0" b="52663"/>
          <a:stretch/>
        </p:blipFill>
        <p:spPr bwMode="auto">
          <a:xfrm>
            <a:off x="6791896" y="243603"/>
            <a:ext cx="3954456" cy="32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6" r="51561"/>
          <a:stretch/>
        </p:blipFill>
        <p:spPr bwMode="auto">
          <a:xfrm>
            <a:off x="1999841" y="3425686"/>
            <a:ext cx="3872848" cy="323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2" t="51866" r="-1662" b="2024"/>
          <a:stretch/>
        </p:blipFill>
        <p:spPr bwMode="auto">
          <a:xfrm>
            <a:off x="6763198" y="3425686"/>
            <a:ext cx="4127105" cy="31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8775845" y="3542129"/>
            <a:ext cx="1875743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Cao </a:t>
            </a: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nguyên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4236314" y="3573433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Núi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4399440" y="343060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Hồ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9282626" y="343060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Sông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15">
            <a:extLst>
              <a:ext uri="{FF2B5EF4-FFF2-40B4-BE49-F238E27FC236}">
                <a16:creationId xmlns:a16="http://schemas.microsoft.com/office/drawing/2014/main" id="{9F530DC1-3FF2-4E97-9DE6-BF5DEE1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10541383" y="5280337"/>
            <a:ext cx="1470021" cy="1571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78596" b="84410"/>
          <a:stretch/>
        </p:blipFill>
        <p:spPr>
          <a:xfrm rot="21251924">
            <a:off x="70451" y="75600"/>
            <a:ext cx="1570535" cy="1473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-410" r="63173" b="84820"/>
          <a:stretch/>
        </p:blipFill>
        <p:spPr>
          <a:xfrm>
            <a:off x="10890303" y="-6627"/>
            <a:ext cx="1330669" cy="1667899"/>
          </a:xfrm>
          <a:prstGeom prst="rect">
            <a:avLst/>
          </a:prstGeom>
          <a:ln w="38100">
            <a:noFill/>
          </a:ln>
        </p:spPr>
      </p:pic>
      <p:pic>
        <p:nvPicPr>
          <p:cNvPr id="11266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3" b="61091"/>
          <a:stretch/>
        </p:blipFill>
        <p:spPr bwMode="auto">
          <a:xfrm>
            <a:off x="1783705" y="206836"/>
            <a:ext cx="3630066" cy="30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1" b="61394"/>
          <a:stretch/>
        </p:blipFill>
        <p:spPr bwMode="auto">
          <a:xfrm>
            <a:off x="6846708" y="174329"/>
            <a:ext cx="3805055" cy="30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/>
          <a:stretch/>
        </p:blipFill>
        <p:spPr bwMode="auto">
          <a:xfrm>
            <a:off x="3405555" y="3212963"/>
            <a:ext cx="5640946" cy="33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3869031" y="276534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 err="1" smtClean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Đồi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7391198" y="3302698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 err="1" smtClean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Biển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8854924" y="269886"/>
            <a:ext cx="1655303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 err="1" smtClean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Đồng</a:t>
            </a:r>
            <a:r>
              <a:rPr lang="en-US" sz="2400" b="1" u="sng" dirty="0" smtClean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bằng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563119" y="2274836"/>
            <a:ext cx="585972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7174" name="Picture 6" descr="Hồ nước sở hữu vẻ đẹp nên thơ tưởng là nơi hút khách nhưng thực chất lại là  &quot;hồ Tử Thần&quot; từng một lúc giết chết 1.700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41" y="1409700"/>
            <a:ext cx="4315305" cy="3820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708079" y="2328199"/>
            <a:ext cx="585972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14338" name="Picture 2" descr="Nét thơ mộng trường tồn của dòng sông di sản chảy qua thành phố Huế - Đài  Phát Thanh và Truyền Hình Lạng S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17" y="1532020"/>
            <a:ext cx="4458726" cy="3993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962364" y="2751354"/>
            <a:ext cx="585972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13314" name="Picture 2" descr="Đặc sản hút khách của những thiên đường du lịch biển trên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10" y="1726994"/>
            <a:ext cx="4043966" cy="3625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631065"/>
            <a:ext cx="11679706" cy="572952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AE912-5865-4773-ADFC-292CFEBA3C4A}"/>
              </a:ext>
            </a:extLst>
          </p:cNvPr>
          <p:cNvSpPr>
            <a:spLocks/>
          </p:cNvSpPr>
          <p:nvPr/>
        </p:nvSpPr>
        <p:spPr bwMode="auto">
          <a:xfrm>
            <a:off x="4221778" y="944147"/>
            <a:ext cx="3606742" cy="827919"/>
          </a:xfrm>
          <a:custGeom>
            <a:avLst/>
            <a:gdLst>
              <a:gd name="T0" fmla="*/ 537552 w 9132712"/>
              <a:gd name="T1" fmla="*/ 0 h 3225068"/>
              <a:gd name="T2" fmla="*/ 9133237 w 9132712"/>
              <a:gd name="T3" fmla="*/ 0 h 3225068"/>
              <a:gd name="T4" fmla="*/ 9133237 w 9132712"/>
              <a:gd name="T5" fmla="*/ 0 h 3225068"/>
              <a:gd name="T6" fmla="*/ 9133237 w 9132712"/>
              <a:gd name="T7" fmla="*/ 2689376 h 3225068"/>
              <a:gd name="T8" fmla="*/ 8595685 w 9132712"/>
              <a:gd name="T9" fmla="*/ 3227264 h 3225068"/>
              <a:gd name="T10" fmla="*/ 0 w 9132712"/>
              <a:gd name="T11" fmla="*/ 3227264 h 3225068"/>
              <a:gd name="T12" fmla="*/ 0 w 9132712"/>
              <a:gd name="T13" fmla="*/ 3227264 h 3225068"/>
              <a:gd name="T14" fmla="*/ 0 w 9132712"/>
              <a:gd name="T15" fmla="*/ 537888 h 3225068"/>
              <a:gd name="T16" fmla="*/ 537552 w 9132712"/>
              <a:gd name="T17" fmla="*/ 0 h 32250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32712"/>
              <a:gd name="T28" fmla="*/ 0 h 3225068"/>
              <a:gd name="T29" fmla="*/ 9132712 w 9132712"/>
              <a:gd name="T30" fmla="*/ 3225068 h 32250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32712" h="3225068" fill="none" extrusionOk="0">
                <a:moveTo>
                  <a:pt x="537522" y="0"/>
                </a:moveTo>
                <a:cubicBezTo>
                  <a:pt x="3629827" y="-17391"/>
                  <a:pt x="5075788" y="164921"/>
                  <a:pt x="9132712" y="0"/>
                </a:cubicBezTo>
                <a:cubicBezTo>
                  <a:pt x="9055728" y="1127144"/>
                  <a:pt x="8989291" y="2029171"/>
                  <a:pt x="9132712" y="2687546"/>
                </a:cubicBezTo>
                <a:cubicBezTo>
                  <a:pt x="9157708" y="2992403"/>
                  <a:pt x="8858957" y="3228229"/>
                  <a:pt x="8595190" y="3225068"/>
                </a:cubicBezTo>
                <a:cubicBezTo>
                  <a:pt x="6703591" y="3070976"/>
                  <a:pt x="2622337" y="3183714"/>
                  <a:pt x="0" y="3225068"/>
                </a:cubicBezTo>
                <a:cubicBezTo>
                  <a:pt x="169264" y="2710763"/>
                  <a:pt x="-168010" y="1269585"/>
                  <a:pt x="0" y="537522"/>
                </a:cubicBezTo>
                <a:cubicBezTo>
                  <a:pt x="1807" y="254028"/>
                  <a:pt x="209957" y="33117"/>
                  <a:pt x="537522" y="0"/>
                </a:cubicBezTo>
                <a:close/>
              </a:path>
              <a:path w="9132712" h="3225068" stroke="0" extrusionOk="0">
                <a:moveTo>
                  <a:pt x="537522" y="0"/>
                </a:moveTo>
                <a:cubicBezTo>
                  <a:pt x="3191489" y="-40534"/>
                  <a:pt x="5840584" y="-161825"/>
                  <a:pt x="9132712" y="0"/>
                </a:cubicBezTo>
                <a:cubicBezTo>
                  <a:pt x="9000057" y="843683"/>
                  <a:pt x="8967247" y="2122560"/>
                  <a:pt x="9132712" y="2687546"/>
                </a:cubicBezTo>
                <a:cubicBezTo>
                  <a:pt x="9144852" y="2997962"/>
                  <a:pt x="8882189" y="3215896"/>
                  <a:pt x="8595190" y="3225068"/>
                </a:cubicBezTo>
                <a:cubicBezTo>
                  <a:pt x="5302840" y="3057144"/>
                  <a:pt x="2527994" y="3155398"/>
                  <a:pt x="0" y="3225068"/>
                </a:cubicBezTo>
                <a:cubicBezTo>
                  <a:pt x="-32211" y="2213435"/>
                  <a:pt x="21386" y="1207709"/>
                  <a:pt x="0" y="537522"/>
                </a:cubicBezTo>
                <a:cubicBezTo>
                  <a:pt x="-2462" y="234809"/>
                  <a:pt x="242949" y="-27611"/>
                  <a:pt x="537522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000" b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TỔNG KẾT</a:t>
            </a:r>
            <a:endParaRPr lang="vi-VN" altLang="en-US" sz="4000" b="1" u="sng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pSp>
        <p:nvGrpSpPr>
          <p:cNvPr id="25" name="D"/>
          <p:cNvGrpSpPr/>
          <p:nvPr/>
        </p:nvGrpSpPr>
        <p:grpSpPr>
          <a:xfrm>
            <a:off x="1995093" y="2113652"/>
            <a:ext cx="8733855" cy="3505252"/>
            <a:chOff x="7033847" y="4199650"/>
            <a:chExt cx="4375490" cy="1111347"/>
          </a:xfrm>
        </p:grpSpPr>
        <p:sp>
          <p:nvSpPr>
            <p:cNvPr id="26" name="Rounded Rectangle 25"/>
            <p:cNvSpPr/>
            <p:nvPr/>
          </p:nvSpPr>
          <p:spPr>
            <a:xfrm>
              <a:off x="7033847" y="4269545"/>
              <a:ext cx="4304713" cy="9727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nhô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baseline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trũng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rot="20536371" flipH="1">
            <a:off x="1080575" y="1246970"/>
            <a:ext cx="1709399" cy="1681668"/>
            <a:chOff x="2178000" y="1370575"/>
            <a:chExt cx="1417475" cy="1417450"/>
          </a:xfrm>
        </p:grpSpPr>
        <p:sp>
          <p:nvSpPr>
            <p:cNvPr id="2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5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499C0-4ACA-4300-B94C-81A99191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62" y="2169115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309489" y="28104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3AFFEF-16CE-49A0-9F03-C84B18F4BD88}"/>
              </a:ext>
            </a:extLst>
          </p:cNvPr>
          <p:cNvGrpSpPr>
            <a:grpSpLocks/>
          </p:cNvGrpSpPr>
          <p:nvPr/>
        </p:nvGrpSpPr>
        <p:grpSpPr bwMode="auto">
          <a:xfrm>
            <a:off x="970670" y="380824"/>
            <a:ext cx="10195313" cy="1616974"/>
            <a:chOff x="2396375" y="2935520"/>
            <a:chExt cx="10691507" cy="1871336"/>
          </a:xfrm>
        </p:grpSpPr>
        <p:pic>
          <p:nvPicPr>
            <p:cNvPr id="10" name="Graphic 2">
              <a:extLst>
                <a:ext uri="{FF2B5EF4-FFF2-40B4-BE49-F238E27FC236}">
                  <a16:creationId xmlns:a16="http://schemas.microsoft.com/office/drawing/2014/main" id="{E2094BB2-026B-49D5-9FBD-D7971EB9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75" y="3088398"/>
              <a:ext cx="1651358" cy="171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peech Bubble: Oval 14">
              <a:extLst>
                <a:ext uri="{FF2B5EF4-FFF2-40B4-BE49-F238E27FC236}">
                  <a16:creationId xmlns:a16="http://schemas.microsoft.com/office/drawing/2014/main" id="{41DDF308-4C4A-48D4-8DE1-462474DB1011}"/>
                </a:ext>
              </a:extLst>
            </p:cNvPr>
            <p:cNvSpPr/>
            <p:nvPr/>
          </p:nvSpPr>
          <p:spPr>
            <a:xfrm>
              <a:off x="4402230" y="2935520"/>
              <a:ext cx="8685652" cy="1496896"/>
            </a:xfrm>
            <a:custGeom>
              <a:avLst/>
              <a:gdLst>
                <a:gd name="connsiteX0" fmla="*/ -371017 w 4456123"/>
                <a:gd name="connsiteY0" fmla="*/ 1367365 h 2178756"/>
                <a:gd name="connsiteX1" fmla="*/ 609 w 4456123"/>
                <a:gd name="connsiteY1" fmla="*/ 1114839 h 2178756"/>
                <a:gd name="connsiteX2" fmla="*/ 2162047 w 4456123"/>
                <a:gd name="connsiteY2" fmla="*/ 478 h 2178756"/>
                <a:gd name="connsiteX3" fmla="*/ 4401682 w 4456123"/>
                <a:gd name="connsiteY3" fmla="*/ 850029 h 2178756"/>
                <a:gd name="connsiteX4" fmla="*/ 2401988 w 4456123"/>
                <a:gd name="connsiteY4" fmla="*/ 2175432 h 2178756"/>
                <a:gd name="connsiteX5" fmla="*/ 182312 w 4456123"/>
                <a:gd name="connsiteY5" fmla="*/ 1520962 h 2178756"/>
                <a:gd name="connsiteX6" fmla="*/ -371017 w 4456123"/>
                <a:gd name="connsiteY6" fmla="*/ 1367365 h 2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123" h="2178756" fill="none" extrusionOk="0">
                  <a:moveTo>
                    <a:pt x="-371017" y="1367365"/>
                  </a:moveTo>
                  <a:cubicBezTo>
                    <a:pt x="-236734" y="1277258"/>
                    <a:pt x="-127399" y="1223377"/>
                    <a:pt x="609" y="1114839"/>
                  </a:cubicBezTo>
                  <a:cubicBezTo>
                    <a:pt x="-71823" y="633461"/>
                    <a:pt x="770677" y="16609"/>
                    <a:pt x="2162047" y="478"/>
                  </a:cubicBezTo>
                  <a:cubicBezTo>
                    <a:pt x="3183174" y="-85859"/>
                    <a:pt x="4136426" y="343792"/>
                    <a:pt x="4401682" y="850029"/>
                  </a:cubicBezTo>
                  <a:cubicBezTo>
                    <a:pt x="4771000" y="1418562"/>
                    <a:pt x="3477403" y="2163905"/>
                    <a:pt x="2401988" y="2175432"/>
                  </a:cubicBezTo>
                  <a:cubicBezTo>
                    <a:pt x="1363281" y="2241175"/>
                    <a:pt x="684043" y="1996686"/>
                    <a:pt x="182312" y="1520962"/>
                  </a:cubicBezTo>
                  <a:cubicBezTo>
                    <a:pt x="20496" y="1447359"/>
                    <a:pt x="-125560" y="1412106"/>
                    <a:pt x="-371017" y="1367365"/>
                  </a:cubicBezTo>
                  <a:close/>
                </a:path>
                <a:path w="4456123" h="2178756" stroke="0" extrusionOk="0">
                  <a:moveTo>
                    <a:pt x="-371017" y="1367365"/>
                  </a:moveTo>
                  <a:cubicBezTo>
                    <a:pt x="-185010" y="1245773"/>
                    <a:pt x="-89913" y="1157906"/>
                    <a:pt x="609" y="1114839"/>
                  </a:cubicBezTo>
                  <a:cubicBezTo>
                    <a:pt x="27652" y="336538"/>
                    <a:pt x="864995" y="-86297"/>
                    <a:pt x="2162047" y="478"/>
                  </a:cubicBezTo>
                  <a:cubicBezTo>
                    <a:pt x="3306001" y="-76131"/>
                    <a:pt x="4164231" y="269221"/>
                    <a:pt x="4401682" y="850029"/>
                  </a:cubicBezTo>
                  <a:cubicBezTo>
                    <a:pt x="4663005" y="1487447"/>
                    <a:pt x="3986886" y="2036975"/>
                    <a:pt x="2401988" y="2175432"/>
                  </a:cubicBezTo>
                  <a:cubicBezTo>
                    <a:pt x="1466514" y="2229991"/>
                    <a:pt x="497942" y="1976737"/>
                    <a:pt x="182312" y="1520962"/>
                  </a:cubicBezTo>
                  <a:cubicBezTo>
                    <a:pt x="60958" y="1457688"/>
                    <a:pt x="-198866" y="1413294"/>
                    <a:pt x="-371017" y="136736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tên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một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số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đồi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,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núi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,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cao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nguyên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mà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em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biết</a:t>
              </a:r>
              <a:endParaRPr lang="en-US" sz="2400" dirty="0" smtClean="0">
                <a:solidFill>
                  <a:srgbClr val="663300"/>
                </a:solidFill>
                <a:latin typeface="UTM Cookies" panose="02040603050506020204" pitchFamily="18" charset="0"/>
              </a:endParaRPr>
            </a:p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Giới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thiệu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về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dạng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địa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hình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mà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em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vừa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nêu</a:t>
              </a:r>
              <a:r>
                <a:rPr lang="en-US" sz="2400" dirty="0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 smtClean="0">
                  <a:solidFill>
                    <a:srgbClr val="663300"/>
                  </a:solidFill>
                  <a:latin typeface="UTM Cookies" panose="02040603050506020204" pitchFamily="18" charset="0"/>
                </a:rPr>
                <a:t>tên</a:t>
              </a:r>
              <a:endParaRPr lang="en-US" sz="2400" dirty="0">
                <a:solidFill>
                  <a:srgbClr val="663300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4100" name="Picture 4" descr="Châu thổ sông Hồng và những nét riêng của nông dân trong khu vự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42" y="1674254"/>
            <a:ext cx="4297811" cy="25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iểm danh 6 cao nguyên nổi tiếng ở Việt Nam khiến du khách rạo rực muốn lên  đường nga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07" y="1727891"/>
            <a:ext cx="3935213" cy="25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úi Bài Thơ – điểm đến không thể bỏ qua khi du lịch Hạ L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03" y="4271335"/>
            <a:ext cx="4082674" cy="23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578556" y="292710"/>
            <a:ext cx="10416546" cy="5263728"/>
          </a:xfrm>
          <a:custGeom>
            <a:avLst/>
            <a:gdLst>
              <a:gd name="connsiteX0" fmla="*/ 0 w 10416546"/>
              <a:gd name="connsiteY0" fmla="*/ 754134 h 5263728"/>
              <a:gd name="connsiteX1" fmla="*/ 754134 w 10416546"/>
              <a:gd name="connsiteY1" fmla="*/ 0 h 5263728"/>
              <a:gd name="connsiteX2" fmla="*/ 9662412 w 10416546"/>
              <a:gd name="connsiteY2" fmla="*/ 0 h 5263728"/>
              <a:gd name="connsiteX3" fmla="*/ 10416546 w 10416546"/>
              <a:gd name="connsiteY3" fmla="*/ 754134 h 5263728"/>
              <a:gd name="connsiteX4" fmla="*/ 10416546 w 10416546"/>
              <a:gd name="connsiteY4" fmla="*/ 4509594 h 5263728"/>
              <a:gd name="connsiteX5" fmla="*/ 9662412 w 10416546"/>
              <a:gd name="connsiteY5" fmla="*/ 5263728 h 5263728"/>
              <a:gd name="connsiteX6" fmla="*/ 754134 w 10416546"/>
              <a:gd name="connsiteY6" fmla="*/ 5263728 h 5263728"/>
              <a:gd name="connsiteX7" fmla="*/ 0 w 10416546"/>
              <a:gd name="connsiteY7" fmla="*/ 4509594 h 5263728"/>
              <a:gd name="connsiteX8" fmla="*/ 0 w 10416546"/>
              <a:gd name="connsiteY8" fmla="*/ 754134 h 52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546" h="5263728" fill="none" extrusionOk="0">
                <a:moveTo>
                  <a:pt x="0" y="754134"/>
                </a:moveTo>
                <a:cubicBezTo>
                  <a:pt x="11860" y="342493"/>
                  <a:pt x="316512" y="-13850"/>
                  <a:pt x="754134" y="0"/>
                </a:cubicBezTo>
                <a:cubicBezTo>
                  <a:pt x="1879427" y="157069"/>
                  <a:pt x="5773918" y="6204"/>
                  <a:pt x="9662412" y="0"/>
                </a:cubicBezTo>
                <a:cubicBezTo>
                  <a:pt x="10075878" y="-11177"/>
                  <a:pt x="10397893" y="343927"/>
                  <a:pt x="10416546" y="754134"/>
                </a:cubicBezTo>
                <a:cubicBezTo>
                  <a:pt x="10320419" y="2558754"/>
                  <a:pt x="10344530" y="3423331"/>
                  <a:pt x="10416546" y="4509594"/>
                </a:cubicBezTo>
                <a:cubicBezTo>
                  <a:pt x="10469356" y="4913365"/>
                  <a:pt x="10101316" y="5297528"/>
                  <a:pt x="9662412" y="5263728"/>
                </a:cubicBezTo>
                <a:cubicBezTo>
                  <a:pt x="7636544" y="5319208"/>
                  <a:pt x="3229421" y="5408837"/>
                  <a:pt x="754134" y="5263728"/>
                </a:cubicBezTo>
                <a:cubicBezTo>
                  <a:pt x="339441" y="5281276"/>
                  <a:pt x="-16569" y="4914175"/>
                  <a:pt x="0" y="4509594"/>
                </a:cubicBezTo>
                <a:cubicBezTo>
                  <a:pt x="-136088" y="3704075"/>
                  <a:pt x="164741" y="1323496"/>
                  <a:pt x="0" y="754134"/>
                </a:cubicBezTo>
                <a:close/>
              </a:path>
              <a:path w="10416546" h="5263728" stroke="0" extrusionOk="0">
                <a:moveTo>
                  <a:pt x="0" y="754134"/>
                </a:moveTo>
                <a:cubicBezTo>
                  <a:pt x="-1779" y="349746"/>
                  <a:pt x="379390" y="26050"/>
                  <a:pt x="754134" y="0"/>
                </a:cubicBezTo>
                <a:cubicBezTo>
                  <a:pt x="2614175" y="-28491"/>
                  <a:pt x="7624129" y="-147017"/>
                  <a:pt x="9662412" y="0"/>
                </a:cubicBezTo>
                <a:cubicBezTo>
                  <a:pt x="10029131" y="39573"/>
                  <a:pt x="10370335" y="371401"/>
                  <a:pt x="10416546" y="754134"/>
                </a:cubicBezTo>
                <a:cubicBezTo>
                  <a:pt x="10435897" y="2626890"/>
                  <a:pt x="10533443" y="3927116"/>
                  <a:pt x="10416546" y="4509594"/>
                </a:cubicBezTo>
                <a:cubicBezTo>
                  <a:pt x="10424196" y="4916963"/>
                  <a:pt x="10017129" y="5233810"/>
                  <a:pt x="9662412" y="5263728"/>
                </a:cubicBezTo>
                <a:cubicBezTo>
                  <a:pt x="7393612" y="5280353"/>
                  <a:pt x="2282142" y="5195940"/>
                  <a:pt x="754134" y="5263728"/>
                </a:cubicBezTo>
                <a:cubicBezTo>
                  <a:pt x="405113" y="5266876"/>
                  <a:pt x="71279" y="4955479"/>
                  <a:pt x="0" y="4509594"/>
                </a:cubicBezTo>
                <a:cubicBezTo>
                  <a:pt x="17599" y="3959740"/>
                  <a:pt x="-102637" y="1783571"/>
                  <a:pt x="0" y="75413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477" y="2439568"/>
            <a:ext cx="2785502" cy="47111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0019" y="1301563"/>
            <a:ext cx="8785006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(video clip):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53B79-1957-470C-B7AC-D06D195B3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434" y="299791"/>
            <a:ext cx="459678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139582" y="156441"/>
            <a:ext cx="11912833" cy="6545118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Nobi Nobita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84" y="1944803"/>
            <a:ext cx="3590728" cy="415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Oval 14">
            <a:extLst>
              <a:ext uri="{FF2B5EF4-FFF2-40B4-BE49-F238E27FC236}">
                <a16:creationId xmlns:a16="http://schemas.microsoft.com/office/drawing/2014/main" id="{41DDF308-4C4A-48D4-8DE1-462474DB1011}"/>
              </a:ext>
            </a:extLst>
          </p:cNvPr>
          <p:cNvSpPr/>
          <p:nvPr/>
        </p:nvSpPr>
        <p:spPr bwMode="auto">
          <a:xfrm flipH="1">
            <a:off x="2834452" y="703671"/>
            <a:ext cx="5369389" cy="4898639"/>
          </a:xfrm>
          <a:custGeom>
            <a:avLst/>
            <a:gdLst>
              <a:gd name="connsiteX0" fmla="*/ -371017 w 4456123"/>
              <a:gd name="connsiteY0" fmla="*/ 1367365 h 2178756"/>
              <a:gd name="connsiteX1" fmla="*/ 609 w 4456123"/>
              <a:gd name="connsiteY1" fmla="*/ 1114839 h 2178756"/>
              <a:gd name="connsiteX2" fmla="*/ 2162047 w 4456123"/>
              <a:gd name="connsiteY2" fmla="*/ 478 h 2178756"/>
              <a:gd name="connsiteX3" fmla="*/ 4401682 w 4456123"/>
              <a:gd name="connsiteY3" fmla="*/ 850029 h 2178756"/>
              <a:gd name="connsiteX4" fmla="*/ 2401988 w 4456123"/>
              <a:gd name="connsiteY4" fmla="*/ 2175432 h 2178756"/>
              <a:gd name="connsiteX5" fmla="*/ 182312 w 4456123"/>
              <a:gd name="connsiteY5" fmla="*/ 1520962 h 2178756"/>
              <a:gd name="connsiteX6" fmla="*/ -371017 w 4456123"/>
              <a:gd name="connsiteY6" fmla="*/ 1367365 h 21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6123" h="2178756" fill="none" extrusionOk="0">
                <a:moveTo>
                  <a:pt x="-371017" y="1367365"/>
                </a:moveTo>
                <a:cubicBezTo>
                  <a:pt x="-236734" y="1277258"/>
                  <a:pt x="-127399" y="1223377"/>
                  <a:pt x="609" y="1114839"/>
                </a:cubicBezTo>
                <a:cubicBezTo>
                  <a:pt x="-71823" y="633461"/>
                  <a:pt x="770677" y="16609"/>
                  <a:pt x="2162047" y="478"/>
                </a:cubicBezTo>
                <a:cubicBezTo>
                  <a:pt x="3183174" y="-85859"/>
                  <a:pt x="4136426" y="343792"/>
                  <a:pt x="4401682" y="850029"/>
                </a:cubicBezTo>
                <a:cubicBezTo>
                  <a:pt x="4771000" y="1418562"/>
                  <a:pt x="3477403" y="2163905"/>
                  <a:pt x="2401988" y="2175432"/>
                </a:cubicBezTo>
                <a:cubicBezTo>
                  <a:pt x="1363281" y="2241175"/>
                  <a:pt x="684043" y="1996686"/>
                  <a:pt x="182312" y="1520962"/>
                </a:cubicBezTo>
                <a:cubicBezTo>
                  <a:pt x="20496" y="1447359"/>
                  <a:pt x="-125560" y="1412106"/>
                  <a:pt x="-371017" y="1367365"/>
                </a:cubicBezTo>
                <a:close/>
              </a:path>
              <a:path w="4456123" h="2178756" stroke="0" extrusionOk="0">
                <a:moveTo>
                  <a:pt x="-371017" y="1367365"/>
                </a:moveTo>
                <a:cubicBezTo>
                  <a:pt x="-185010" y="1245773"/>
                  <a:pt x="-89913" y="1157906"/>
                  <a:pt x="609" y="1114839"/>
                </a:cubicBezTo>
                <a:cubicBezTo>
                  <a:pt x="27652" y="336538"/>
                  <a:pt x="864995" y="-86297"/>
                  <a:pt x="2162047" y="478"/>
                </a:cubicBezTo>
                <a:cubicBezTo>
                  <a:pt x="3306001" y="-76131"/>
                  <a:pt x="4164231" y="269221"/>
                  <a:pt x="4401682" y="850029"/>
                </a:cubicBezTo>
                <a:cubicBezTo>
                  <a:pt x="4663005" y="1487447"/>
                  <a:pt x="3986886" y="2036975"/>
                  <a:pt x="2401988" y="2175432"/>
                </a:cubicBezTo>
                <a:cubicBezTo>
                  <a:pt x="1466514" y="2229991"/>
                  <a:pt x="497942" y="1976737"/>
                  <a:pt x="182312" y="1520962"/>
                </a:cubicBezTo>
                <a:cubicBezTo>
                  <a:pt x="60958" y="1457688"/>
                  <a:pt x="-198866" y="1413294"/>
                  <a:pt x="-371017" y="13673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Nơi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tớ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sinh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ra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mệnh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danh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là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vựa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lúa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lớn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nhất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của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Việt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Nam.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Các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cậu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có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đoán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là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ở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đâu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không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nhỉ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?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Nơi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đây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có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dạng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địa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hình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thấp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tương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đối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bằng</a:t>
            </a:r>
            <a:r>
              <a:rPr lang="en-US" sz="28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phẳng</a:t>
            </a:r>
            <a:endParaRPr lang="en-US" sz="2800" b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12300" name="Picture 12" descr="Hình ảnh Dấu Chấm Hỏi PNG , Câu Hỏi Clipart, Dấu Hỏi Sáng Tạo, Nghi Ngờ PNG  miễn phí tải tập tin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0" y="3050038"/>
            <a:ext cx="1763303" cy="18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139582" y="156441"/>
            <a:ext cx="11912833" cy="6545118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Nobi Nobita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33" y="2841631"/>
            <a:ext cx="3009449" cy="34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n Giang - Vựa Lúa Miền Tây thời kỳ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7" y="1024346"/>
            <a:ext cx="7039815" cy="527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4">
            <a:extLst>
              <a:ext uri="{FF2B5EF4-FFF2-40B4-BE49-F238E27FC236}">
                <a16:creationId xmlns:a16="http://schemas.microsoft.com/office/drawing/2014/main" id="{41DDF308-4C4A-48D4-8DE1-462474DB1011}"/>
              </a:ext>
            </a:extLst>
          </p:cNvPr>
          <p:cNvSpPr/>
          <p:nvPr/>
        </p:nvSpPr>
        <p:spPr bwMode="auto">
          <a:xfrm flipH="1">
            <a:off x="6104585" y="436435"/>
            <a:ext cx="4506093" cy="4586325"/>
          </a:xfrm>
          <a:custGeom>
            <a:avLst/>
            <a:gdLst>
              <a:gd name="connsiteX0" fmla="*/ -371017 w 4456123"/>
              <a:gd name="connsiteY0" fmla="*/ 1367365 h 2178756"/>
              <a:gd name="connsiteX1" fmla="*/ 609 w 4456123"/>
              <a:gd name="connsiteY1" fmla="*/ 1114839 h 2178756"/>
              <a:gd name="connsiteX2" fmla="*/ 2162047 w 4456123"/>
              <a:gd name="connsiteY2" fmla="*/ 478 h 2178756"/>
              <a:gd name="connsiteX3" fmla="*/ 4401682 w 4456123"/>
              <a:gd name="connsiteY3" fmla="*/ 850029 h 2178756"/>
              <a:gd name="connsiteX4" fmla="*/ 2401988 w 4456123"/>
              <a:gd name="connsiteY4" fmla="*/ 2175432 h 2178756"/>
              <a:gd name="connsiteX5" fmla="*/ 182312 w 4456123"/>
              <a:gd name="connsiteY5" fmla="*/ 1520962 h 2178756"/>
              <a:gd name="connsiteX6" fmla="*/ -371017 w 4456123"/>
              <a:gd name="connsiteY6" fmla="*/ 1367365 h 21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6123" h="2178756" fill="none" extrusionOk="0">
                <a:moveTo>
                  <a:pt x="-371017" y="1367365"/>
                </a:moveTo>
                <a:cubicBezTo>
                  <a:pt x="-236734" y="1277258"/>
                  <a:pt x="-127399" y="1223377"/>
                  <a:pt x="609" y="1114839"/>
                </a:cubicBezTo>
                <a:cubicBezTo>
                  <a:pt x="-71823" y="633461"/>
                  <a:pt x="770677" y="16609"/>
                  <a:pt x="2162047" y="478"/>
                </a:cubicBezTo>
                <a:cubicBezTo>
                  <a:pt x="3183174" y="-85859"/>
                  <a:pt x="4136426" y="343792"/>
                  <a:pt x="4401682" y="850029"/>
                </a:cubicBezTo>
                <a:cubicBezTo>
                  <a:pt x="4771000" y="1418562"/>
                  <a:pt x="3477403" y="2163905"/>
                  <a:pt x="2401988" y="2175432"/>
                </a:cubicBezTo>
                <a:cubicBezTo>
                  <a:pt x="1363281" y="2241175"/>
                  <a:pt x="684043" y="1996686"/>
                  <a:pt x="182312" y="1520962"/>
                </a:cubicBezTo>
                <a:cubicBezTo>
                  <a:pt x="20496" y="1447359"/>
                  <a:pt x="-125560" y="1412106"/>
                  <a:pt x="-371017" y="1367365"/>
                </a:cubicBezTo>
                <a:close/>
              </a:path>
              <a:path w="4456123" h="2178756" stroke="0" extrusionOk="0">
                <a:moveTo>
                  <a:pt x="-371017" y="1367365"/>
                </a:moveTo>
                <a:cubicBezTo>
                  <a:pt x="-185010" y="1245773"/>
                  <a:pt x="-89913" y="1157906"/>
                  <a:pt x="609" y="1114839"/>
                </a:cubicBezTo>
                <a:cubicBezTo>
                  <a:pt x="27652" y="336538"/>
                  <a:pt x="864995" y="-86297"/>
                  <a:pt x="2162047" y="478"/>
                </a:cubicBezTo>
                <a:cubicBezTo>
                  <a:pt x="3306001" y="-76131"/>
                  <a:pt x="4164231" y="269221"/>
                  <a:pt x="4401682" y="850029"/>
                </a:cubicBezTo>
                <a:cubicBezTo>
                  <a:pt x="4663005" y="1487447"/>
                  <a:pt x="3986886" y="2036975"/>
                  <a:pt x="2401988" y="2175432"/>
                </a:cubicBezTo>
                <a:cubicBezTo>
                  <a:pt x="1466514" y="2229991"/>
                  <a:pt x="497942" y="1976737"/>
                  <a:pt x="182312" y="1520962"/>
                </a:cubicBezTo>
                <a:cubicBezTo>
                  <a:pt x="60958" y="1457688"/>
                  <a:pt x="-198866" y="1413294"/>
                  <a:pt x="-371017" y="13673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Giang chính là vựa lúa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 ở nước ta. Trong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2021, An Giang có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 nghìn ha diện tích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lúa. Nhờ vào kinh nghiệm lâu năm cũng như điều kiện thuận lợi, An Giang đã có sản lượng là 7,4 tấn/ha. Sản lượng cả năm của An Giang 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4,6 triệu tấn.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631065"/>
            <a:ext cx="11679706" cy="572952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AE912-5865-4773-ADFC-292CFEBA3C4A}"/>
              </a:ext>
            </a:extLst>
          </p:cNvPr>
          <p:cNvSpPr>
            <a:spLocks/>
          </p:cNvSpPr>
          <p:nvPr/>
        </p:nvSpPr>
        <p:spPr bwMode="auto">
          <a:xfrm>
            <a:off x="4221778" y="944147"/>
            <a:ext cx="3606742" cy="827919"/>
          </a:xfrm>
          <a:custGeom>
            <a:avLst/>
            <a:gdLst>
              <a:gd name="T0" fmla="*/ 537552 w 9132712"/>
              <a:gd name="T1" fmla="*/ 0 h 3225068"/>
              <a:gd name="T2" fmla="*/ 9133237 w 9132712"/>
              <a:gd name="T3" fmla="*/ 0 h 3225068"/>
              <a:gd name="T4" fmla="*/ 9133237 w 9132712"/>
              <a:gd name="T5" fmla="*/ 0 h 3225068"/>
              <a:gd name="T6" fmla="*/ 9133237 w 9132712"/>
              <a:gd name="T7" fmla="*/ 2689376 h 3225068"/>
              <a:gd name="T8" fmla="*/ 8595685 w 9132712"/>
              <a:gd name="T9" fmla="*/ 3227264 h 3225068"/>
              <a:gd name="T10" fmla="*/ 0 w 9132712"/>
              <a:gd name="T11" fmla="*/ 3227264 h 3225068"/>
              <a:gd name="T12" fmla="*/ 0 w 9132712"/>
              <a:gd name="T13" fmla="*/ 3227264 h 3225068"/>
              <a:gd name="T14" fmla="*/ 0 w 9132712"/>
              <a:gd name="T15" fmla="*/ 537888 h 3225068"/>
              <a:gd name="T16" fmla="*/ 537552 w 9132712"/>
              <a:gd name="T17" fmla="*/ 0 h 32250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32712"/>
              <a:gd name="T28" fmla="*/ 0 h 3225068"/>
              <a:gd name="T29" fmla="*/ 9132712 w 9132712"/>
              <a:gd name="T30" fmla="*/ 3225068 h 32250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32712" h="3225068" fill="none" extrusionOk="0">
                <a:moveTo>
                  <a:pt x="537522" y="0"/>
                </a:moveTo>
                <a:cubicBezTo>
                  <a:pt x="3629827" y="-17391"/>
                  <a:pt x="5075788" y="164921"/>
                  <a:pt x="9132712" y="0"/>
                </a:cubicBezTo>
                <a:cubicBezTo>
                  <a:pt x="9055728" y="1127144"/>
                  <a:pt x="8989291" y="2029171"/>
                  <a:pt x="9132712" y="2687546"/>
                </a:cubicBezTo>
                <a:cubicBezTo>
                  <a:pt x="9157708" y="2992403"/>
                  <a:pt x="8858957" y="3228229"/>
                  <a:pt x="8595190" y="3225068"/>
                </a:cubicBezTo>
                <a:cubicBezTo>
                  <a:pt x="6703591" y="3070976"/>
                  <a:pt x="2622337" y="3183714"/>
                  <a:pt x="0" y="3225068"/>
                </a:cubicBezTo>
                <a:cubicBezTo>
                  <a:pt x="169264" y="2710763"/>
                  <a:pt x="-168010" y="1269585"/>
                  <a:pt x="0" y="537522"/>
                </a:cubicBezTo>
                <a:cubicBezTo>
                  <a:pt x="1807" y="254028"/>
                  <a:pt x="209957" y="33117"/>
                  <a:pt x="537522" y="0"/>
                </a:cubicBezTo>
                <a:close/>
              </a:path>
              <a:path w="9132712" h="3225068" stroke="0" extrusionOk="0">
                <a:moveTo>
                  <a:pt x="537522" y="0"/>
                </a:moveTo>
                <a:cubicBezTo>
                  <a:pt x="3191489" y="-40534"/>
                  <a:pt x="5840584" y="-161825"/>
                  <a:pt x="9132712" y="0"/>
                </a:cubicBezTo>
                <a:cubicBezTo>
                  <a:pt x="9000057" y="843683"/>
                  <a:pt x="8967247" y="2122560"/>
                  <a:pt x="9132712" y="2687546"/>
                </a:cubicBezTo>
                <a:cubicBezTo>
                  <a:pt x="9144852" y="2997962"/>
                  <a:pt x="8882189" y="3215896"/>
                  <a:pt x="8595190" y="3225068"/>
                </a:cubicBezTo>
                <a:cubicBezTo>
                  <a:pt x="5302840" y="3057144"/>
                  <a:pt x="2527994" y="3155398"/>
                  <a:pt x="0" y="3225068"/>
                </a:cubicBezTo>
                <a:cubicBezTo>
                  <a:pt x="-32211" y="2213435"/>
                  <a:pt x="21386" y="1207709"/>
                  <a:pt x="0" y="537522"/>
                </a:cubicBezTo>
                <a:cubicBezTo>
                  <a:pt x="-2462" y="234809"/>
                  <a:pt x="242949" y="-27611"/>
                  <a:pt x="537522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000" b="1" u="sng" dirty="0" smtClean="0">
                <a:solidFill>
                  <a:srgbClr val="FF0000"/>
                </a:solidFill>
                <a:cs typeface="Calibri" panose="020F0502020204030204" pitchFamily="34" charset="0"/>
              </a:rPr>
              <a:t>TỔNG KẾT</a:t>
            </a:r>
            <a:endParaRPr lang="vi-VN" altLang="en-US" sz="4000" b="1" u="sng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pSp>
        <p:nvGrpSpPr>
          <p:cNvPr id="25" name="D"/>
          <p:cNvGrpSpPr/>
          <p:nvPr/>
        </p:nvGrpSpPr>
        <p:grpSpPr>
          <a:xfrm>
            <a:off x="1995093" y="2113652"/>
            <a:ext cx="8733855" cy="3505252"/>
            <a:chOff x="7033847" y="4199650"/>
            <a:chExt cx="4375490" cy="1111347"/>
          </a:xfrm>
        </p:grpSpPr>
        <p:sp>
          <p:nvSpPr>
            <p:cNvPr id="26" name="Rounded Rectangle 25"/>
            <p:cNvSpPr/>
            <p:nvPr/>
          </p:nvSpPr>
          <p:spPr>
            <a:xfrm>
              <a:off x="7033847" y="4269545"/>
              <a:ext cx="4304713" cy="9727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nhô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baseline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trũng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GB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rot="20536371" flipH="1">
            <a:off x="1080575" y="1246970"/>
            <a:ext cx="1709399" cy="1681668"/>
            <a:chOff x="2178000" y="1370575"/>
            <a:chExt cx="1417475" cy="1417450"/>
          </a:xfrm>
        </p:grpSpPr>
        <p:sp>
          <p:nvSpPr>
            <p:cNvPr id="2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6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801C7F-FDBB-6297-24CF-9B8ECADD78BC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0F49DE-7E8E-B530-3EE1-92B2BF1A366E}"/>
              </a:ext>
            </a:extLst>
          </p:cNvPr>
          <p:cNvGrpSpPr/>
          <p:nvPr/>
        </p:nvGrpSpPr>
        <p:grpSpPr>
          <a:xfrm>
            <a:off x="2885808" y="3906372"/>
            <a:ext cx="4974772" cy="1107996"/>
            <a:chOff x="3608614" y="0"/>
            <a:chExt cx="4974772" cy="1107996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0E582B62-C2EA-D2BE-0925-541898543F41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8A3184BB-3321-B4B3-030F-F4D3160A17C5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67714-97DE-1C09-B246-5E3C0F58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120501" y="4554371"/>
            <a:ext cx="919996" cy="91999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216386"/>
              </p:ext>
            </p:extLst>
          </p:nvPr>
        </p:nvGraphicFramePr>
        <p:xfrm>
          <a:off x="2104272" y="4879441"/>
          <a:ext cx="5253507" cy="1566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3507">
                  <a:extLst>
                    <a:ext uri="{9D8B030D-6E8A-4147-A177-3AD203B41FA5}">
                      <a16:colId xmlns:a16="http://schemas.microsoft.com/office/drawing/2014/main" val="549008390"/>
                    </a:ext>
                  </a:extLst>
                </a:gridCol>
              </a:tblGrid>
              <a:tr h="15660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Minh,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663573582"/>
                  </a:ext>
                </a:extLst>
              </a:tr>
            </a:tbl>
          </a:graphicData>
        </a:graphic>
      </p:graphicFrame>
      <p:pic>
        <p:nvPicPr>
          <p:cNvPr id="17410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8"/>
          <a:stretch/>
        </p:blipFill>
        <p:spPr bwMode="auto">
          <a:xfrm>
            <a:off x="7701566" y="56722"/>
            <a:ext cx="4261834" cy="468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EF2CBFC1-11C3-C803-B627-CD0562644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9860924" y="3955733"/>
            <a:ext cx="2483477" cy="2654132"/>
          </a:xfrm>
          <a:prstGeom prst="rect">
            <a:avLst/>
          </a:prstGeom>
        </p:spPr>
      </p:pic>
      <p:pic>
        <p:nvPicPr>
          <p:cNvPr id="17" name="Picture 12" descr="Hình ảnh Dấu Chấm Hỏi PNG , Câu Hỏi Clipart, Dấu Hỏi Sáng Tạo, Nghi Ngờ PNG 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7582"/>
            <a:ext cx="1763303" cy="18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Oval 14">
            <a:extLst>
              <a:ext uri="{FF2B5EF4-FFF2-40B4-BE49-F238E27FC236}">
                <a16:creationId xmlns:a16="http://schemas.microsoft.com/office/drawing/2014/main" id="{41DDF308-4C4A-48D4-8DE1-462474DB1011}"/>
              </a:ext>
            </a:extLst>
          </p:cNvPr>
          <p:cNvSpPr/>
          <p:nvPr/>
        </p:nvSpPr>
        <p:spPr bwMode="auto">
          <a:xfrm flipH="1">
            <a:off x="2885808" y="2220785"/>
            <a:ext cx="4248671" cy="1103562"/>
          </a:xfrm>
          <a:custGeom>
            <a:avLst/>
            <a:gdLst>
              <a:gd name="connsiteX0" fmla="*/ -371017 w 4456123"/>
              <a:gd name="connsiteY0" fmla="*/ 1367365 h 2178756"/>
              <a:gd name="connsiteX1" fmla="*/ 609 w 4456123"/>
              <a:gd name="connsiteY1" fmla="*/ 1114839 h 2178756"/>
              <a:gd name="connsiteX2" fmla="*/ 2162047 w 4456123"/>
              <a:gd name="connsiteY2" fmla="*/ 478 h 2178756"/>
              <a:gd name="connsiteX3" fmla="*/ 4401682 w 4456123"/>
              <a:gd name="connsiteY3" fmla="*/ 850029 h 2178756"/>
              <a:gd name="connsiteX4" fmla="*/ 2401988 w 4456123"/>
              <a:gd name="connsiteY4" fmla="*/ 2175432 h 2178756"/>
              <a:gd name="connsiteX5" fmla="*/ 182312 w 4456123"/>
              <a:gd name="connsiteY5" fmla="*/ 1520962 h 2178756"/>
              <a:gd name="connsiteX6" fmla="*/ -371017 w 4456123"/>
              <a:gd name="connsiteY6" fmla="*/ 1367365 h 21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6123" h="2178756" fill="none" extrusionOk="0">
                <a:moveTo>
                  <a:pt x="-371017" y="1367365"/>
                </a:moveTo>
                <a:cubicBezTo>
                  <a:pt x="-236734" y="1277258"/>
                  <a:pt x="-127399" y="1223377"/>
                  <a:pt x="609" y="1114839"/>
                </a:cubicBezTo>
                <a:cubicBezTo>
                  <a:pt x="-71823" y="633461"/>
                  <a:pt x="770677" y="16609"/>
                  <a:pt x="2162047" y="478"/>
                </a:cubicBezTo>
                <a:cubicBezTo>
                  <a:pt x="3183174" y="-85859"/>
                  <a:pt x="4136426" y="343792"/>
                  <a:pt x="4401682" y="850029"/>
                </a:cubicBezTo>
                <a:cubicBezTo>
                  <a:pt x="4771000" y="1418562"/>
                  <a:pt x="3477403" y="2163905"/>
                  <a:pt x="2401988" y="2175432"/>
                </a:cubicBezTo>
                <a:cubicBezTo>
                  <a:pt x="1363281" y="2241175"/>
                  <a:pt x="684043" y="1996686"/>
                  <a:pt x="182312" y="1520962"/>
                </a:cubicBezTo>
                <a:cubicBezTo>
                  <a:pt x="20496" y="1447359"/>
                  <a:pt x="-125560" y="1412106"/>
                  <a:pt x="-371017" y="1367365"/>
                </a:cubicBezTo>
                <a:close/>
              </a:path>
              <a:path w="4456123" h="2178756" stroke="0" extrusionOk="0">
                <a:moveTo>
                  <a:pt x="-371017" y="1367365"/>
                </a:moveTo>
                <a:cubicBezTo>
                  <a:pt x="-185010" y="1245773"/>
                  <a:pt x="-89913" y="1157906"/>
                  <a:pt x="609" y="1114839"/>
                </a:cubicBezTo>
                <a:cubicBezTo>
                  <a:pt x="27652" y="336538"/>
                  <a:pt x="864995" y="-86297"/>
                  <a:pt x="2162047" y="478"/>
                </a:cubicBezTo>
                <a:cubicBezTo>
                  <a:pt x="3306001" y="-76131"/>
                  <a:pt x="4164231" y="269221"/>
                  <a:pt x="4401682" y="850029"/>
                </a:cubicBezTo>
                <a:cubicBezTo>
                  <a:pt x="4663005" y="1487447"/>
                  <a:pt x="3986886" y="2036975"/>
                  <a:pt x="2401988" y="2175432"/>
                </a:cubicBezTo>
                <a:cubicBezTo>
                  <a:pt x="1466514" y="2229991"/>
                  <a:pt x="497942" y="1976737"/>
                  <a:pt x="182312" y="1520962"/>
                </a:cubicBezTo>
                <a:cubicBezTo>
                  <a:pt x="60958" y="1457688"/>
                  <a:pt x="-198866" y="1413294"/>
                  <a:pt x="-371017" y="13673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Bức</a:t>
            </a:r>
            <a:r>
              <a:rPr lang="en-US" sz="32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tranh</a:t>
            </a:r>
            <a:r>
              <a:rPr lang="en-US" sz="32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vẽ</a:t>
            </a:r>
            <a:r>
              <a:rPr lang="en-US" sz="32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UTM Cookies" panose="02040603050506020204" pitchFamily="18" charset="0"/>
              </a:rPr>
              <a:t>gì</a:t>
            </a:r>
            <a:r>
              <a:rPr lang="en-US" sz="3200" b="1" dirty="0" smtClean="0">
                <a:solidFill>
                  <a:srgbClr val="663300"/>
                </a:solidFill>
                <a:latin typeface="UTM Cookies" panose="02040603050506020204" pitchFamily="18" charset="0"/>
              </a:rPr>
              <a:t> ?</a:t>
            </a:r>
            <a:endParaRPr lang="en-US" sz="3200" b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1BDD8-B57B-4150-B276-B40E7EB7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94" y="2056967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A579E-8ED0-4DF9-813E-E3F00DAED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279" y="1693397"/>
            <a:ext cx="73036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9E353-5591-FD6C-C6DB-7A46903F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425E-5979-A7E3-DF1F-64E4C4E003A2}"/>
              </a:ext>
            </a:extLst>
          </p:cNvPr>
          <p:cNvSpPr/>
          <p:nvPr/>
        </p:nvSpPr>
        <p:spPr>
          <a:xfrm>
            <a:off x="715799" y="1045988"/>
            <a:ext cx="10952618" cy="149648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Trò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chơi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Hỏi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nhanh</a:t>
            </a:r>
            <a:r>
              <a:rPr lang="en-US" altLang="zh-CN" sz="4800" b="1" dirty="0">
                <a:solidFill>
                  <a:srgbClr val="002060"/>
                </a:solidFill>
                <a:ea typeface="汉仪乐喵体W" panose="00020600040101010101" pitchFamily="18" charset="-122"/>
              </a:rPr>
              <a:t> – </a:t>
            </a:r>
            <a:r>
              <a:rPr lang="en-US" altLang="zh-CN" sz="4800" b="1" dirty="0" err="1">
                <a:solidFill>
                  <a:srgbClr val="002060"/>
                </a:solidFill>
                <a:ea typeface="汉仪乐喵体W" panose="00020600040101010101" pitchFamily="18" charset="-122"/>
              </a:rPr>
              <a:t>Đáp</a:t>
            </a:r>
            <a:r>
              <a:rPr lang="en-US" altLang="zh-CN" sz="4800" b="1" dirty="0">
                <a:solidFill>
                  <a:srgbClr val="002060"/>
                </a:solidFill>
                <a:ea typeface="汉仪乐喵体W" panose="00020600040101010101" pitchFamily="18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a typeface="汉仪乐喵体W" panose="00020600040101010101" pitchFamily="18" charset="-122"/>
              </a:rPr>
              <a:t>nhanh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汉仪乐喵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5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85CABCA-C2B3-4C49-98E3-BA0A85D07EDC}"/>
              </a:ext>
            </a:extLst>
          </p:cNvPr>
          <p:cNvSpPr/>
          <p:nvPr/>
        </p:nvSpPr>
        <p:spPr>
          <a:xfrm>
            <a:off x="170050" y="109122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Câu hỏi"/>
          <p:cNvSpPr/>
          <p:nvPr/>
        </p:nvSpPr>
        <p:spPr>
          <a:xfrm>
            <a:off x="2476110" y="100781"/>
            <a:ext cx="8575884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6591563" y="3082699"/>
            <a:ext cx="4118669" cy="1038915"/>
            <a:chOff x="1553114" y="2538781"/>
            <a:chExt cx="4304713" cy="1171530"/>
          </a:xfrm>
        </p:grpSpPr>
        <p:sp>
          <p:nvSpPr>
            <p:cNvPr id="5" name="Rounded Rectangle 4"/>
            <p:cNvSpPr/>
            <p:nvPr/>
          </p:nvSpPr>
          <p:spPr>
            <a:xfrm>
              <a:off x="1553114" y="25989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523845" y="1890434"/>
            <a:ext cx="4186387" cy="1046776"/>
            <a:chOff x="7033847" y="2501827"/>
            <a:chExt cx="4375490" cy="1180393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C"/>
          <p:cNvGrpSpPr/>
          <p:nvPr/>
        </p:nvGrpSpPr>
        <p:grpSpPr>
          <a:xfrm>
            <a:off x="1178307" y="4330379"/>
            <a:ext cx="4185969" cy="1047528"/>
            <a:chOff x="1448971" y="4199650"/>
            <a:chExt cx="4375053" cy="1181242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D"/>
          <p:cNvGrpSpPr/>
          <p:nvPr/>
        </p:nvGrpSpPr>
        <p:grpSpPr>
          <a:xfrm>
            <a:off x="4016541" y="5485522"/>
            <a:ext cx="4186387" cy="1047528"/>
            <a:chOff x="7033847" y="4199650"/>
            <a:chExt cx="4375490" cy="1181242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10717102" y="5377907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  <p:grpSp>
        <p:nvGrpSpPr>
          <p:cNvPr id="50" name="A"/>
          <p:cNvGrpSpPr/>
          <p:nvPr/>
        </p:nvGrpSpPr>
        <p:grpSpPr>
          <a:xfrm>
            <a:off x="1212167" y="1897476"/>
            <a:ext cx="4118669" cy="1009119"/>
            <a:chOff x="1561865" y="2538781"/>
            <a:chExt cx="4304713" cy="1137930"/>
          </a:xfrm>
        </p:grpSpPr>
        <p:sp>
          <p:nvSpPr>
            <p:cNvPr id="51" name="Rounded Rectangle 50"/>
            <p:cNvSpPr/>
            <p:nvPr/>
          </p:nvSpPr>
          <p:spPr>
            <a:xfrm>
              <a:off x="1561865" y="25653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D"/>
          <p:cNvGrpSpPr/>
          <p:nvPr/>
        </p:nvGrpSpPr>
        <p:grpSpPr>
          <a:xfrm>
            <a:off x="1178307" y="3096163"/>
            <a:ext cx="4186387" cy="1047528"/>
            <a:chOff x="7033847" y="4199650"/>
            <a:chExt cx="4375490" cy="1181242"/>
          </a:xfrm>
        </p:grpSpPr>
        <p:sp>
          <p:nvSpPr>
            <p:cNvPr id="54" name="Rounded Rectangle 53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B"/>
          <p:cNvGrpSpPr/>
          <p:nvPr/>
        </p:nvGrpSpPr>
        <p:grpSpPr>
          <a:xfrm>
            <a:off x="6611111" y="4262741"/>
            <a:ext cx="4186387" cy="1046776"/>
            <a:chOff x="7033847" y="2501827"/>
            <a:chExt cx="4375490" cy="1180393"/>
          </a:xfrm>
        </p:grpSpPr>
        <p:sp>
          <p:nvSpPr>
            <p:cNvPr id="57" name="Rounded Rectangle 56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2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85CABCA-C2B3-4C49-98E3-BA0A85D07EDC}"/>
              </a:ext>
            </a:extLst>
          </p:cNvPr>
          <p:cNvSpPr/>
          <p:nvPr/>
        </p:nvSpPr>
        <p:spPr>
          <a:xfrm>
            <a:off x="54810" y="287600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Câu hỏi"/>
          <p:cNvSpPr/>
          <p:nvPr/>
        </p:nvSpPr>
        <p:spPr>
          <a:xfrm>
            <a:off x="2476110" y="100781"/>
            <a:ext cx="8134632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7318011" y="4492061"/>
            <a:ext cx="4429019" cy="1038915"/>
            <a:chOff x="1553114" y="2538781"/>
            <a:chExt cx="4304713" cy="1171530"/>
          </a:xfrm>
        </p:grpSpPr>
        <p:sp>
          <p:nvSpPr>
            <p:cNvPr id="5" name="Rounded Rectangle 4"/>
            <p:cNvSpPr/>
            <p:nvPr/>
          </p:nvSpPr>
          <p:spPr>
            <a:xfrm>
              <a:off x="1553114" y="25989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Cao </a:t>
              </a: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200-500m, </a:t>
              </a: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r>
                <a:rPr lang="en-GB" sz="3200" b="1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thoải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466321" y="4515944"/>
            <a:ext cx="4186387" cy="1046776"/>
            <a:chOff x="7033847" y="2501827"/>
            <a:chExt cx="4375490" cy="1180393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Cao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500m,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r>
                <a:rPr kumimoji="0" lang="en-GB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4896832" y="4186164"/>
            <a:ext cx="2176411" cy="1818587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4" y="1615826"/>
              <a:ext cx="926926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Khác</a:t>
              </a:r>
              <a:r>
                <a:rPr kumimoji="0" lang="en-US" sz="20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49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60" y="1738875"/>
            <a:ext cx="2944771" cy="2524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608" y="1734977"/>
            <a:ext cx="2932896" cy="2515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7" name="D"/>
          <p:cNvGrpSpPr/>
          <p:nvPr/>
        </p:nvGrpSpPr>
        <p:grpSpPr>
          <a:xfrm>
            <a:off x="3498132" y="2296368"/>
            <a:ext cx="4996962" cy="1047528"/>
            <a:chOff x="7033847" y="4199650"/>
            <a:chExt cx="4375490" cy="1181242"/>
          </a:xfrm>
        </p:grpSpPr>
        <p:sp>
          <p:nvSpPr>
            <p:cNvPr id="56" name="Rounded Rectangle 55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</a:t>
              </a:r>
              <a:r>
                <a:rPr lang="en-GB" sz="3200" b="1" noProof="0" dirty="0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 smtClean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9E353-5591-FD6C-C6DB-7A46903F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EC0F6-9AA8-4D39-9F27-16FAC5BE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26" y="2144153"/>
            <a:ext cx="773039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1124364" y="1209675"/>
            <a:ext cx="9934161" cy="4562475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CF542BA9-D254-4038-9EE4-CE2B04A6E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3" y="1657277"/>
            <a:ext cx="4003146" cy="3105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1A6A15-93D7-40E2-B690-EC28082CF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73"/>
          <a:stretch/>
        </p:blipFill>
        <p:spPr>
          <a:xfrm>
            <a:off x="4942510" y="1451863"/>
            <a:ext cx="4688230" cy="1523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2460" y="3053286"/>
            <a:ext cx="6747277" cy="19389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HÀNH TRÁI ĐẤT</a:t>
            </a:r>
            <a:endParaRPr lang="en-US" sz="6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hải chi bao nhiêu tiền cho một chuyến du hành không gian? - Nhịp sống kinh  tế Việt Nam &amp;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41" y="4022526"/>
            <a:ext cx="3174922" cy="2372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449</Words>
  <Application>Microsoft Office PowerPoint</Application>
  <PresentationFormat>Widescreen</PresentationFormat>
  <Paragraphs>71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.VnAristote</vt:lpstr>
      <vt:lpstr>Arial</vt:lpstr>
      <vt:lpstr>Calibri</vt:lpstr>
      <vt:lpstr>Calibri Light</vt:lpstr>
      <vt:lpstr>等线</vt:lpstr>
      <vt:lpstr>等线 Light</vt:lpstr>
      <vt:lpstr>Times New Roman</vt:lpstr>
      <vt:lpstr>UTM Cookies</vt:lpstr>
      <vt:lpstr>UVN Banh Mi</vt:lpstr>
      <vt:lpstr>印品黑体</vt:lpstr>
      <vt:lpstr>汉仪乐喵体W</vt:lpstr>
      <vt:lpstr>1_Office Theme</vt:lpstr>
      <vt:lpstr>3_Office Theme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2022-11-17T11:37:10Z</dcterms:created>
  <dcterms:modified xsi:type="dcterms:W3CDTF">2023-03-07T09:12:19Z</dcterms:modified>
</cp:coreProperties>
</file>